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9" r:id="rId2"/>
    <p:sldId id="293" r:id="rId3"/>
    <p:sldId id="316" r:id="rId4"/>
    <p:sldId id="319" r:id="rId5"/>
    <p:sldId id="314" r:id="rId6"/>
    <p:sldId id="329" r:id="rId7"/>
    <p:sldId id="330" r:id="rId8"/>
    <p:sldId id="331" r:id="rId9"/>
    <p:sldId id="333" r:id="rId10"/>
    <p:sldId id="334" r:id="rId11"/>
    <p:sldId id="332" r:id="rId12"/>
    <p:sldId id="31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Perry" initials="RP" lastIdx="5" clrIdx="0">
    <p:extLst>
      <p:ext uri="{19B8F6BF-5375-455C-9EA6-DF929625EA0E}">
        <p15:presenceInfo xmlns:p15="http://schemas.microsoft.com/office/powerpoint/2012/main" userId="S-1-5-21-796845957-287218729-725345543-145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5" autoAdjust="0"/>
    <p:restoredTop sz="80437" autoAdjust="0"/>
  </p:normalViewPr>
  <p:slideViewPr>
    <p:cSldViewPr snapToGrid="0">
      <p:cViewPr varScale="1">
        <p:scale>
          <a:sx n="62" d="100"/>
          <a:sy n="62" d="100"/>
        </p:scale>
        <p:origin x="594" y="66"/>
      </p:cViewPr>
      <p:guideLst/>
    </p:cSldViewPr>
  </p:slideViewPr>
  <p:notesTextViewPr>
    <p:cViewPr>
      <p:scale>
        <a:sx n="1" d="1"/>
        <a:sy n="1" d="1"/>
      </p:scale>
      <p:origin x="0" y="0"/>
    </p:cViewPr>
  </p:notesTextViewPr>
  <p:sorterViewPr>
    <p:cViewPr>
      <p:scale>
        <a:sx n="100" d="100"/>
        <a:sy n="100" d="100"/>
      </p:scale>
      <p:origin x="0" y="-69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86D7D-5760-4CCB-8E35-8DE29F0A82FE}"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FB51C-4107-49BC-9A57-338460F8CB19}" type="slidenum">
              <a:rPr lang="en-US" smtClean="0"/>
              <a:t>‹#›</a:t>
            </a:fld>
            <a:endParaRPr lang="en-US"/>
          </a:p>
        </p:txBody>
      </p:sp>
    </p:spTree>
    <p:extLst>
      <p:ext uri="{BB962C8B-B14F-4D97-AF65-F5344CB8AC3E}">
        <p14:creationId xmlns:p14="http://schemas.microsoft.com/office/powerpoint/2010/main" val="46664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a:t>
            </a:r>
          </a:p>
        </p:txBody>
      </p:sp>
      <p:sp>
        <p:nvSpPr>
          <p:cNvPr id="4" name="Slide Number Placeholder 3"/>
          <p:cNvSpPr>
            <a:spLocks noGrp="1"/>
          </p:cNvSpPr>
          <p:nvPr>
            <p:ph type="sldNum" sz="quarter" idx="10"/>
          </p:nvPr>
        </p:nvSpPr>
        <p:spPr/>
        <p:txBody>
          <a:bodyPr/>
          <a:lstStyle/>
          <a:p>
            <a:fld id="{81296DC0-4C6B-4906-89A0-61773943CC7E}" type="slidenum">
              <a:rPr lang="en-US" smtClean="0"/>
              <a:t>1</a:t>
            </a:fld>
            <a:endParaRPr lang="en-US"/>
          </a:p>
        </p:txBody>
      </p:sp>
    </p:spTree>
    <p:extLst>
      <p:ext uri="{BB962C8B-B14F-4D97-AF65-F5344CB8AC3E}">
        <p14:creationId xmlns:p14="http://schemas.microsoft.com/office/powerpoint/2010/main" val="225316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FB51C-4107-49BC-9A57-338460F8CB19}" type="slidenum">
              <a:rPr lang="en-US" smtClean="0"/>
              <a:t>4</a:t>
            </a:fld>
            <a:endParaRPr lang="en-US"/>
          </a:p>
        </p:txBody>
      </p:sp>
    </p:spTree>
    <p:extLst>
      <p:ext uri="{BB962C8B-B14F-4D97-AF65-F5344CB8AC3E}">
        <p14:creationId xmlns:p14="http://schemas.microsoft.com/office/powerpoint/2010/main" val="168493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Please review the data using the following guiding questions to frame your thinking:</a:t>
            </a:r>
          </a:p>
          <a:p>
            <a:pPr marL="0" indent="0">
              <a:buNone/>
            </a:pPr>
            <a:endParaRPr lang="en-US" sz="1200" dirty="0"/>
          </a:p>
          <a:p>
            <a:r>
              <a:rPr lang="en-US" sz="1200" dirty="0"/>
              <a:t>Where has the district made progress?</a:t>
            </a:r>
          </a:p>
          <a:p>
            <a:r>
              <a:rPr lang="en-US" sz="1200" dirty="0"/>
              <a:t>Which metrics are still “under construction”?</a:t>
            </a:r>
          </a:p>
          <a:p>
            <a:endParaRPr lang="en-US" dirty="0"/>
          </a:p>
        </p:txBody>
      </p:sp>
      <p:sp>
        <p:nvSpPr>
          <p:cNvPr id="4" name="Slide Number Placeholder 3"/>
          <p:cNvSpPr>
            <a:spLocks noGrp="1"/>
          </p:cNvSpPr>
          <p:nvPr>
            <p:ph type="sldNum" sz="quarter" idx="10"/>
          </p:nvPr>
        </p:nvSpPr>
        <p:spPr/>
        <p:txBody>
          <a:bodyPr/>
          <a:lstStyle/>
          <a:p>
            <a:fld id="{4B9FB51C-4107-49BC-9A57-338460F8CB19}" type="slidenum">
              <a:rPr lang="en-US" smtClean="0"/>
              <a:t>5</a:t>
            </a:fld>
            <a:endParaRPr lang="en-US"/>
          </a:p>
        </p:txBody>
      </p:sp>
    </p:spTree>
    <p:extLst>
      <p:ext uri="{BB962C8B-B14F-4D97-AF65-F5344CB8AC3E}">
        <p14:creationId xmlns:p14="http://schemas.microsoft.com/office/powerpoint/2010/main" val="23357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descriptions pop in with a click</a:t>
            </a:r>
          </a:p>
        </p:txBody>
      </p:sp>
      <p:sp>
        <p:nvSpPr>
          <p:cNvPr id="4" name="Slide Number Placeholder 3"/>
          <p:cNvSpPr>
            <a:spLocks noGrp="1"/>
          </p:cNvSpPr>
          <p:nvPr>
            <p:ph type="sldNum" sz="quarter" idx="10"/>
          </p:nvPr>
        </p:nvSpPr>
        <p:spPr/>
        <p:txBody>
          <a:bodyPr/>
          <a:lstStyle/>
          <a:p>
            <a:fld id="{4B9FB51C-4107-49BC-9A57-338460F8CB19}" type="slidenum">
              <a:rPr lang="en-US" smtClean="0"/>
              <a:t>6</a:t>
            </a:fld>
            <a:endParaRPr lang="en-US"/>
          </a:p>
        </p:txBody>
      </p:sp>
    </p:spTree>
    <p:extLst>
      <p:ext uri="{BB962C8B-B14F-4D97-AF65-F5344CB8AC3E}">
        <p14:creationId xmlns:p14="http://schemas.microsoft.com/office/powerpoint/2010/main" val="171490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E2599-B6DD-4604-94C4-ECDEF8D6962A}" type="slidenum">
              <a:rPr lang="en-US" smtClean="0"/>
              <a:t>12</a:t>
            </a:fld>
            <a:endParaRPr lang="en-US"/>
          </a:p>
        </p:txBody>
      </p:sp>
    </p:spTree>
    <p:extLst>
      <p:ext uri="{BB962C8B-B14F-4D97-AF65-F5344CB8AC3E}">
        <p14:creationId xmlns:p14="http://schemas.microsoft.com/office/powerpoint/2010/main" val="69433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AD2842-0722-412F-A4F8-9BFBADE31889}" type="datetime1">
              <a:rPr lang="en-US" smtClean="0"/>
              <a:t>3/12/2018</a:t>
            </a:fld>
            <a:endParaRPr lang="en-US"/>
          </a:p>
        </p:txBody>
      </p:sp>
      <p:sp>
        <p:nvSpPr>
          <p:cNvPr id="5" name="Footer Placeholder 4"/>
          <p:cNvSpPr>
            <a:spLocks noGrp="1"/>
          </p:cNvSpPr>
          <p:nvPr>
            <p:ph type="ftr" sz="quarter" idx="11"/>
          </p:nvPr>
        </p:nvSpPr>
        <p:spPr/>
        <p:txBody>
          <a:bodyPr/>
          <a:lstStyle/>
          <a:p>
            <a:r>
              <a:rPr lang="en-US" smtClean="0"/>
              <a:t>LCAP March 2018</a:t>
            </a:r>
            <a:endParaRPr lang="en-US"/>
          </a:p>
        </p:txBody>
      </p:sp>
      <p:sp>
        <p:nvSpPr>
          <p:cNvPr id="6" name="Slide Number Placeholder 5"/>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252153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A8A8D7-3D6B-4E45-8F80-7379C83D7E7B}" type="datetime1">
              <a:rPr lang="en-US" smtClean="0"/>
              <a:t>3/12/2018</a:t>
            </a:fld>
            <a:endParaRPr lang="en-US"/>
          </a:p>
        </p:txBody>
      </p:sp>
      <p:sp>
        <p:nvSpPr>
          <p:cNvPr id="5" name="Footer Placeholder 4"/>
          <p:cNvSpPr>
            <a:spLocks noGrp="1"/>
          </p:cNvSpPr>
          <p:nvPr>
            <p:ph type="ftr" sz="quarter" idx="11"/>
          </p:nvPr>
        </p:nvSpPr>
        <p:spPr/>
        <p:txBody>
          <a:bodyPr/>
          <a:lstStyle/>
          <a:p>
            <a:r>
              <a:rPr lang="en-US" smtClean="0"/>
              <a:t>LCAP March 2018</a:t>
            </a:r>
            <a:endParaRPr lang="en-US"/>
          </a:p>
        </p:txBody>
      </p:sp>
      <p:sp>
        <p:nvSpPr>
          <p:cNvPr id="6" name="Slide Number Placeholder 5"/>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411136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4A083-FB09-4663-8485-E4AF13D5E310}" type="datetime1">
              <a:rPr lang="en-US" smtClean="0"/>
              <a:t>3/12/2018</a:t>
            </a:fld>
            <a:endParaRPr lang="en-US"/>
          </a:p>
        </p:txBody>
      </p:sp>
      <p:sp>
        <p:nvSpPr>
          <p:cNvPr id="5" name="Footer Placeholder 4"/>
          <p:cNvSpPr>
            <a:spLocks noGrp="1"/>
          </p:cNvSpPr>
          <p:nvPr>
            <p:ph type="ftr" sz="quarter" idx="11"/>
          </p:nvPr>
        </p:nvSpPr>
        <p:spPr/>
        <p:txBody>
          <a:bodyPr/>
          <a:lstStyle/>
          <a:p>
            <a:r>
              <a:rPr lang="en-US" smtClean="0"/>
              <a:t>LCAP March 2018</a:t>
            </a:r>
            <a:endParaRPr lang="en-US"/>
          </a:p>
        </p:txBody>
      </p:sp>
      <p:sp>
        <p:nvSpPr>
          <p:cNvPr id="6" name="Slide Number Placeholder 5"/>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200488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4163E-8F5B-4259-98B2-9724A165EADD}" type="datetime1">
              <a:rPr lang="en-US" smtClean="0"/>
              <a:t>3/12/2018</a:t>
            </a:fld>
            <a:endParaRPr lang="en-US"/>
          </a:p>
        </p:txBody>
      </p:sp>
      <p:sp>
        <p:nvSpPr>
          <p:cNvPr id="5" name="Footer Placeholder 4"/>
          <p:cNvSpPr>
            <a:spLocks noGrp="1"/>
          </p:cNvSpPr>
          <p:nvPr>
            <p:ph type="ftr" sz="quarter" idx="11"/>
          </p:nvPr>
        </p:nvSpPr>
        <p:spPr/>
        <p:txBody>
          <a:bodyPr/>
          <a:lstStyle/>
          <a:p>
            <a:r>
              <a:rPr lang="en-US" smtClean="0"/>
              <a:t>LCAP March 2018</a:t>
            </a:r>
            <a:endParaRPr lang="en-US"/>
          </a:p>
        </p:txBody>
      </p:sp>
      <p:sp>
        <p:nvSpPr>
          <p:cNvPr id="6" name="Slide Number Placeholder 5"/>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262518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93538C-5BE3-4F5F-ADAE-EC53A82D71F6}" type="datetime1">
              <a:rPr lang="en-US" smtClean="0"/>
              <a:t>3/12/2018</a:t>
            </a:fld>
            <a:endParaRPr lang="en-US"/>
          </a:p>
        </p:txBody>
      </p:sp>
      <p:sp>
        <p:nvSpPr>
          <p:cNvPr id="5" name="Footer Placeholder 4"/>
          <p:cNvSpPr>
            <a:spLocks noGrp="1"/>
          </p:cNvSpPr>
          <p:nvPr>
            <p:ph type="ftr" sz="quarter" idx="11"/>
          </p:nvPr>
        </p:nvSpPr>
        <p:spPr/>
        <p:txBody>
          <a:bodyPr/>
          <a:lstStyle/>
          <a:p>
            <a:r>
              <a:rPr lang="en-US" smtClean="0"/>
              <a:t>LCAP March 2018</a:t>
            </a:r>
            <a:endParaRPr lang="en-US"/>
          </a:p>
        </p:txBody>
      </p:sp>
      <p:sp>
        <p:nvSpPr>
          <p:cNvPr id="6" name="Slide Number Placeholder 5"/>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78168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FAD1BB-E936-459D-8A95-0E2380B61BD7}" type="datetime1">
              <a:rPr lang="en-US" smtClean="0"/>
              <a:t>3/12/2018</a:t>
            </a:fld>
            <a:endParaRPr lang="en-US"/>
          </a:p>
        </p:txBody>
      </p:sp>
      <p:sp>
        <p:nvSpPr>
          <p:cNvPr id="6" name="Footer Placeholder 5"/>
          <p:cNvSpPr>
            <a:spLocks noGrp="1"/>
          </p:cNvSpPr>
          <p:nvPr>
            <p:ph type="ftr" sz="quarter" idx="11"/>
          </p:nvPr>
        </p:nvSpPr>
        <p:spPr/>
        <p:txBody>
          <a:bodyPr/>
          <a:lstStyle/>
          <a:p>
            <a:r>
              <a:rPr lang="en-US" smtClean="0"/>
              <a:t>LCAP March 2018</a:t>
            </a:r>
            <a:endParaRPr lang="en-US"/>
          </a:p>
        </p:txBody>
      </p:sp>
      <p:sp>
        <p:nvSpPr>
          <p:cNvPr id="7" name="Slide Number Placeholder 6"/>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12749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C45776-4D9E-4588-9507-6C016A598A4B}" type="datetime1">
              <a:rPr lang="en-US" smtClean="0"/>
              <a:t>3/12/2018</a:t>
            </a:fld>
            <a:endParaRPr lang="en-US"/>
          </a:p>
        </p:txBody>
      </p:sp>
      <p:sp>
        <p:nvSpPr>
          <p:cNvPr id="8" name="Footer Placeholder 7"/>
          <p:cNvSpPr>
            <a:spLocks noGrp="1"/>
          </p:cNvSpPr>
          <p:nvPr>
            <p:ph type="ftr" sz="quarter" idx="11"/>
          </p:nvPr>
        </p:nvSpPr>
        <p:spPr/>
        <p:txBody>
          <a:bodyPr/>
          <a:lstStyle/>
          <a:p>
            <a:r>
              <a:rPr lang="en-US" smtClean="0"/>
              <a:t>LCAP March 2018</a:t>
            </a:r>
            <a:endParaRPr lang="en-US"/>
          </a:p>
        </p:txBody>
      </p:sp>
      <p:sp>
        <p:nvSpPr>
          <p:cNvPr id="9" name="Slide Number Placeholder 8"/>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13692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8FB30-A5C7-45BF-9919-11F0EF3A2841}" type="datetime1">
              <a:rPr lang="en-US" smtClean="0"/>
              <a:t>3/12/2018</a:t>
            </a:fld>
            <a:endParaRPr lang="en-US"/>
          </a:p>
        </p:txBody>
      </p:sp>
      <p:sp>
        <p:nvSpPr>
          <p:cNvPr id="4" name="Footer Placeholder 3"/>
          <p:cNvSpPr>
            <a:spLocks noGrp="1"/>
          </p:cNvSpPr>
          <p:nvPr>
            <p:ph type="ftr" sz="quarter" idx="11"/>
          </p:nvPr>
        </p:nvSpPr>
        <p:spPr/>
        <p:txBody>
          <a:bodyPr/>
          <a:lstStyle/>
          <a:p>
            <a:r>
              <a:rPr lang="en-US" smtClean="0"/>
              <a:t>LCAP March 2018</a:t>
            </a:r>
            <a:endParaRPr lang="en-US"/>
          </a:p>
        </p:txBody>
      </p:sp>
      <p:sp>
        <p:nvSpPr>
          <p:cNvPr id="5" name="Slide Number Placeholder 4"/>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116343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41A60-ECC6-4CE9-A759-925270724E78}" type="datetime1">
              <a:rPr lang="en-US" smtClean="0"/>
              <a:t>3/12/2018</a:t>
            </a:fld>
            <a:endParaRPr lang="en-US"/>
          </a:p>
        </p:txBody>
      </p:sp>
      <p:sp>
        <p:nvSpPr>
          <p:cNvPr id="3" name="Footer Placeholder 2"/>
          <p:cNvSpPr>
            <a:spLocks noGrp="1"/>
          </p:cNvSpPr>
          <p:nvPr>
            <p:ph type="ftr" sz="quarter" idx="11"/>
          </p:nvPr>
        </p:nvSpPr>
        <p:spPr/>
        <p:txBody>
          <a:bodyPr/>
          <a:lstStyle/>
          <a:p>
            <a:r>
              <a:rPr lang="en-US" smtClean="0"/>
              <a:t>LCAP March 2018</a:t>
            </a:r>
            <a:endParaRPr lang="en-US"/>
          </a:p>
        </p:txBody>
      </p:sp>
      <p:sp>
        <p:nvSpPr>
          <p:cNvPr id="4" name="Slide Number Placeholder 3"/>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34554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D8B98E-77A4-4F7E-839E-D226DB215055}" type="datetime1">
              <a:rPr lang="en-US" smtClean="0"/>
              <a:t>3/12/2018</a:t>
            </a:fld>
            <a:endParaRPr lang="en-US"/>
          </a:p>
        </p:txBody>
      </p:sp>
      <p:sp>
        <p:nvSpPr>
          <p:cNvPr id="6" name="Footer Placeholder 5"/>
          <p:cNvSpPr>
            <a:spLocks noGrp="1"/>
          </p:cNvSpPr>
          <p:nvPr>
            <p:ph type="ftr" sz="quarter" idx="11"/>
          </p:nvPr>
        </p:nvSpPr>
        <p:spPr/>
        <p:txBody>
          <a:bodyPr/>
          <a:lstStyle/>
          <a:p>
            <a:r>
              <a:rPr lang="en-US" smtClean="0"/>
              <a:t>LCAP March 2018</a:t>
            </a:r>
            <a:endParaRPr lang="en-US"/>
          </a:p>
        </p:txBody>
      </p:sp>
      <p:sp>
        <p:nvSpPr>
          <p:cNvPr id="7" name="Slide Number Placeholder 6"/>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192377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BAD8E6-8165-4624-BCB7-DF5B30EBFC42}" type="datetime1">
              <a:rPr lang="en-US" smtClean="0"/>
              <a:t>3/12/2018</a:t>
            </a:fld>
            <a:endParaRPr lang="en-US"/>
          </a:p>
        </p:txBody>
      </p:sp>
      <p:sp>
        <p:nvSpPr>
          <p:cNvPr id="6" name="Footer Placeholder 5"/>
          <p:cNvSpPr>
            <a:spLocks noGrp="1"/>
          </p:cNvSpPr>
          <p:nvPr>
            <p:ph type="ftr" sz="quarter" idx="11"/>
          </p:nvPr>
        </p:nvSpPr>
        <p:spPr/>
        <p:txBody>
          <a:bodyPr/>
          <a:lstStyle/>
          <a:p>
            <a:r>
              <a:rPr lang="en-US" smtClean="0"/>
              <a:t>LCAP March 2018</a:t>
            </a:r>
            <a:endParaRPr lang="en-US"/>
          </a:p>
        </p:txBody>
      </p:sp>
      <p:sp>
        <p:nvSpPr>
          <p:cNvPr id="7" name="Slide Number Placeholder 6"/>
          <p:cNvSpPr>
            <a:spLocks noGrp="1"/>
          </p:cNvSpPr>
          <p:nvPr>
            <p:ph type="sldNum" sz="quarter" idx="12"/>
          </p:nvPr>
        </p:nvSpPr>
        <p:spPr/>
        <p:txBody>
          <a:bodyPr/>
          <a:lstStyle/>
          <a:p>
            <a:fld id="{BD891B35-56C2-4B2B-AB03-49730AE1ADBC}" type="slidenum">
              <a:rPr lang="en-US" smtClean="0"/>
              <a:t>‹#›</a:t>
            </a:fld>
            <a:endParaRPr lang="en-US"/>
          </a:p>
        </p:txBody>
      </p:sp>
    </p:spTree>
    <p:extLst>
      <p:ext uri="{BB962C8B-B14F-4D97-AF65-F5344CB8AC3E}">
        <p14:creationId xmlns:p14="http://schemas.microsoft.com/office/powerpoint/2010/main" val="388387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232E4-C0FB-4612-9289-26C113A46957}" type="datetime1">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LCAP March 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91B35-56C2-4B2B-AB03-49730AE1ADBC}" type="slidenum">
              <a:rPr lang="en-US" smtClean="0"/>
              <a:t>‹#›</a:t>
            </a:fld>
            <a:endParaRPr lang="en-US"/>
          </a:p>
        </p:txBody>
      </p:sp>
    </p:spTree>
    <p:extLst>
      <p:ext uri="{BB962C8B-B14F-4D97-AF65-F5344CB8AC3E}">
        <p14:creationId xmlns:p14="http://schemas.microsoft.com/office/powerpoint/2010/main" val="3557710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ommons.wikimedia.org/wiki/File:Check_mark_23x20_02.sv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67225"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5816" y="0"/>
            <a:ext cx="921884" cy="921884"/>
          </a:xfrm>
          <a:prstGeom prst="rect">
            <a:avLst/>
          </a:prstGeom>
        </p:spPr>
      </p:pic>
      <p:sp>
        <p:nvSpPr>
          <p:cNvPr id="2" name="Footer Placeholder 1"/>
          <p:cNvSpPr>
            <a:spLocks noGrp="1"/>
          </p:cNvSpPr>
          <p:nvPr>
            <p:ph type="ftr" sz="quarter" idx="11"/>
          </p:nvPr>
        </p:nvSpPr>
        <p:spPr/>
        <p:txBody>
          <a:bodyPr/>
          <a:lstStyle/>
          <a:p>
            <a:r>
              <a:rPr lang="en-US" smtClean="0"/>
              <a:t>LCAP March 2018</a:t>
            </a:r>
            <a:endParaRPr lang="en-US" dirty="0"/>
          </a:p>
        </p:txBody>
      </p:sp>
      <p:sp>
        <p:nvSpPr>
          <p:cNvPr id="3" name="Slide Number Placeholder 2"/>
          <p:cNvSpPr>
            <a:spLocks noGrp="1"/>
          </p:cNvSpPr>
          <p:nvPr>
            <p:ph type="sldNum" sz="quarter" idx="12"/>
          </p:nvPr>
        </p:nvSpPr>
        <p:spPr/>
        <p:txBody>
          <a:bodyPr/>
          <a:lstStyle/>
          <a:p>
            <a:fld id="{FFA13BC9-24A6-4090-AD96-EA972501BE3F}" type="slidenum">
              <a:rPr lang="en-US" smtClean="0"/>
              <a:t>1</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340" y="1791016"/>
            <a:ext cx="2454544" cy="2454544"/>
          </a:xfrm>
          <a:prstGeom prst="rect">
            <a:avLst/>
          </a:prstGeom>
        </p:spPr>
      </p:pic>
      <p:sp>
        <p:nvSpPr>
          <p:cNvPr id="8" name="Title 1"/>
          <p:cNvSpPr txBox="1">
            <a:spLocks/>
          </p:cNvSpPr>
          <p:nvPr/>
        </p:nvSpPr>
        <p:spPr>
          <a:xfrm>
            <a:off x="4856049" y="2188564"/>
            <a:ext cx="5910943" cy="26014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Local Control Accountability Plan Committee Meeting</a:t>
            </a:r>
          </a:p>
          <a:p>
            <a:endParaRPr lang="en-US" sz="5400" b="1" dirty="0"/>
          </a:p>
          <a:p>
            <a:r>
              <a:rPr lang="en-US" b="1" dirty="0" smtClean="0"/>
              <a:t>March 12, </a:t>
            </a:r>
            <a:r>
              <a:rPr lang="en-US" b="1" dirty="0"/>
              <a:t>2018</a:t>
            </a:r>
          </a:p>
        </p:txBody>
      </p:sp>
    </p:spTree>
    <p:extLst>
      <p:ext uri="{BB962C8B-B14F-4D97-AF65-F5344CB8AC3E}">
        <p14:creationId xmlns:p14="http://schemas.microsoft.com/office/powerpoint/2010/main" val="3791533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LCAP Guidelines	</a:t>
            </a:r>
            <a:endParaRPr lang="en-US" dirty="0"/>
          </a:p>
        </p:txBody>
      </p:sp>
      <p:sp>
        <p:nvSpPr>
          <p:cNvPr id="3" name="Content Placeholder 2"/>
          <p:cNvSpPr>
            <a:spLocks noGrp="1"/>
          </p:cNvSpPr>
          <p:nvPr>
            <p:ph idx="1"/>
          </p:nvPr>
        </p:nvSpPr>
        <p:spPr/>
        <p:txBody>
          <a:bodyPr/>
          <a:lstStyle/>
          <a:p>
            <a:r>
              <a:rPr lang="en-US" dirty="0" smtClean="0"/>
              <a:t>Districts are required to increase or improve services provided to unduplicated students as compared to services provided for all students </a:t>
            </a:r>
            <a:endParaRPr lang="en-US" dirty="0"/>
          </a:p>
          <a:p>
            <a:r>
              <a:rPr lang="en-US" dirty="0" smtClean="0"/>
              <a:t>Can be targeted to a specific group, school-wide, or district-wide</a:t>
            </a:r>
          </a:p>
          <a:p>
            <a:pPr marL="0" indent="0">
              <a:buNone/>
            </a:pPr>
            <a:endParaRPr lang="en-US" dirty="0" smtClean="0"/>
          </a:p>
          <a:p>
            <a:pPr marL="0" indent="0" algn="ctr">
              <a:buNone/>
            </a:pPr>
            <a:r>
              <a:rPr lang="en-US" dirty="0">
                <a:ln w="0"/>
                <a:solidFill>
                  <a:schemeClr val="accent1"/>
                </a:solidFill>
                <a:effectLst>
                  <a:outerShdw blurRad="38100" dist="25400" dir="5400000" algn="ctr" rotWithShape="0">
                    <a:srgbClr val="6E747A">
                      <a:alpha val="43000"/>
                    </a:srgbClr>
                  </a:outerShdw>
                </a:effectLst>
              </a:rPr>
              <a:t>Increase or Improve = an action or service does increase or improve services for unduplicated students as compared with the actions or services available to all students if, based on local context and need, it is </a:t>
            </a:r>
            <a:r>
              <a:rPr lang="en-US" u="sng" dirty="0">
                <a:ln w="0"/>
                <a:solidFill>
                  <a:schemeClr val="accent1"/>
                </a:solidFill>
                <a:effectLst>
                  <a:outerShdw blurRad="38100" dist="25400" dir="5400000" algn="ctr" rotWithShape="0">
                    <a:srgbClr val="6E747A">
                      <a:alpha val="43000"/>
                    </a:srgbClr>
                  </a:outerShdw>
                </a:effectLst>
              </a:rPr>
              <a:t>principally directed to</a:t>
            </a:r>
            <a:r>
              <a:rPr lang="en-US" dirty="0">
                <a:ln w="0"/>
                <a:solidFill>
                  <a:schemeClr val="accent1"/>
                </a:solidFill>
                <a:effectLst>
                  <a:outerShdw blurRad="38100" dist="25400" dir="5400000" algn="ctr" rotWithShape="0">
                    <a:srgbClr val="6E747A">
                      <a:alpha val="43000"/>
                    </a:srgbClr>
                  </a:outerShdw>
                </a:effectLst>
              </a:rPr>
              <a:t> and </a:t>
            </a:r>
            <a:r>
              <a:rPr lang="en-US" u="sng" dirty="0">
                <a:ln w="0"/>
                <a:solidFill>
                  <a:schemeClr val="accent1"/>
                </a:solidFill>
                <a:effectLst>
                  <a:outerShdw blurRad="38100" dist="25400" dir="5400000" algn="ctr" rotWithShape="0">
                    <a:srgbClr val="6E747A">
                      <a:alpha val="43000"/>
                    </a:srgbClr>
                  </a:outerShdw>
                </a:effectLst>
              </a:rPr>
              <a:t>effective</a:t>
            </a:r>
            <a:r>
              <a:rPr lang="en-US" dirty="0">
                <a:ln w="0"/>
                <a:solidFill>
                  <a:schemeClr val="accent1"/>
                </a:solidFill>
                <a:effectLst>
                  <a:outerShdw blurRad="38100" dist="25400" dir="5400000" algn="ctr" rotWithShape="0">
                    <a:srgbClr val="6E747A">
                      <a:alpha val="43000"/>
                    </a:srgbClr>
                  </a:outerShdw>
                </a:effectLst>
              </a:rPr>
              <a:t> in meeting one or more LCAP goals for unduplicated students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LCAP March 2018</a:t>
            </a:r>
            <a:endParaRPr lang="en-US"/>
          </a:p>
        </p:txBody>
      </p:sp>
      <p:sp>
        <p:nvSpPr>
          <p:cNvPr id="5" name="Slide Number Placeholder 4"/>
          <p:cNvSpPr>
            <a:spLocks noGrp="1"/>
          </p:cNvSpPr>
          <p:nvPr>
            <p:ph type="sldNum" sz="quarter" idx="12"/>
          </p:nvPr>
        </p:nvSpPr>
        <p:spPr/>
        <p:txBody>
          <a:bodyPr/>
          <a:lstStyle/>
          <a:p>
            <a:fld id="{BD891B35-56C2-4B2B-AB03-49730AE1ADBC}" type="slidenum">
              <a:rPr lang="en-US" smtClean="0"/>
              <a:t>10</a:t>
            </a:fld>
            <a:endParaRPr lang="en-US"/>
          </a:p>
        </p:txBody>
      </p:sp>
    </p:spTree>
    <p:extLst>
      <p:ext uri="{BB962C8B-B14F-4D97-AF65-F5344CB8AC3E}">
        <p14:creationId xmlns:p14="http://schemas.microsoft.com/office/powerpoint/2010/main" val="233349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Update on Stakeholder Feedback and Outreach</a:t>
            </a:r>
            <a:endParaRPr lang="en-US" dirty="0"/>
          </a:p>
        </p:txBody>
      </p:sp>
      <p:sp>
        <p:nvSpPr>
          <p:cNvPr id="3" name="Content Placeholder 2"/>
          <p:cNvSpPr>
            <a:spLocks noGrp="1"/>
          </p:cNvSpPr>
          <p:nvPr>
            <p:ph idx="1"/>
          </p:nvPr>
        </p:nvSpPr>
        <p:spPr/>
        <p:txBody>
          <a:bodyPr/>
          <a:lstStyle/>
          <a:p>
            <a:pPr marL="0" indent="0" algn="ctr">
              <a:buNone/>
            </a:pPr>
            <a:r>
              <a:rPr lang="en-US" i="1" dirty="0" smtClean="0"/>
              <a:t>How is the district promoting the LCAP and collecting feedback from parents, staff, and students?</a:t>
            </a:r>
            <a:endParaRPr lang="en-US" i="1" dirty="0"/>
          </a:p>
        </p:txBody>
      </p:sp>
      <p:sp>
        <p:nvSpPr>
          <p:cNvPr id="4" name="Footer Placeholder 3"/>
          <p:cNvSpPr>
            <a:spLocks noGrp="1"/>
          </p:cNvSpPr>
          <p:nvPr>
            <p:ph type="ftr" sz="quarter" idx="11"/>
          </p:nvPr>
        </p:nvSpPr>
        <p:spPr/>
        <p:txBody>
          <a:bodyPr/>
          <a:lstStyle/>
          <a:p>
            <a:r>
              <a:rPr lang="en-US" smtClean="0"/>
              <a:t>LCAP March 2018</a:t>
            </a:r>
            <a:endParaRPr lang="en-US"/>
          </a:p>
        </p:txBody>
      </p:sp>
      <p:sp>
        <p:nvSpPr>
          <p:cNvPr id="5" name="Slide Number Placeholder 4"/>
          <p:cNvSpPr>
            <a:spLocks noGrp="1"/>
          </p:cNvSpPr>
          <p:nvPr>
            <p:ph type="sldNum" sz="quarter" idx="12"/>
          </p:nvPr>
        </p:nvSpPr>
        <p:spPr/>
        <p:txBody>
          <a:bodyPr/>
          <a:lstStyle/>
          <a:p>
            <a:fld id="{BD891B35-56C2-4B2B-AB03-49730AE1ADBC}" type="slidenum">
              <a:rPr lang="en-US" smtClean="0"/>
              <a:t>11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632" y="2579723"/>
            <a:ext cx="4059339" cy="4060561"/>
          </a:xfrm>
          <a:prstGeom prst="rect">
            <a:avLst/>
          </a:prstGeom>
        </p:spPr>
      </p:pic>
      <p:pic>
        <p:nvPicPr>
          <p:cNvPr id="7" name="Picture 6"/>
          <p:cNvPicPr>
            <a:picLocks noChangeAspect="1"/>
          </p:cNvPicPr>
          <p:nvPr/>
        </p:nvPicPr>
        <p:blipFill>
          <a:blip r:embed="rId3"/>
          <a:stretch>
            <a:fillRect/>
          </a:stretch>
        </p:blipFill>
        <p:spPr>
          <a:xfrm>
            <a:off x="6673706" y="2857501"/>
            <a:ext cx="4306606" cy="33194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3620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900458" y="6459785"/>
            <a:ext cx="1312025" cy="365125"/>
          </a:xfrm>
        </p:spPr>
        <p:txBody>
          <a:bodyPr/>
          <a:lstStyle/>
          <a:p>
            <a:fld id="{1E47FE53-EBF0-4DA7-9D9D-CC1C3A20F3CB}" type="slidenum">
              <a:rPr lang="en-US" smtClean="0"/>
              <a:t>12</a:t>
            </a:fld>
            <a:endParaRPr lang="en-US"/>
          </a:p>
        </p:txBody>
      </p:sp>
      <p:sp>
        <p:nvSpPr>
          <p:cNvPr id="3" name="TextBox 2"/>
          <p:cNvSpPr txBox="1"/>
          <p:nvPr/>
        </p:nvSpPr>
        <p:spPr>
          <a:xfrm>
            <a:off x="1638795" y="1876301"/>
            <a:ext cx="9096498" cy="2554545"/>
          </a:xfrm>
          <a:prstGeom prst="rect">
            <a:avLst/>
          </a:prstGeom>
          <a:solidFill>
            <a:schemeClr val="accent4">
              <a:lumMod val="20000"/>
              <a:lumOff val="80000"/>
            </a:schemeClr>
          </a:solidFill>
        </p:spPr>
        <p:txBody>
          <a:bodyPr wrap="square" rtlCol="0">
            <a:spAutoFit/>
          </a:bodyPr>
          <a:lstStyle/>
          <a:p>
            <a:pPr algn="ctr"/>
            <a:r>
              <a:rPr lang="en-US" sz="8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 and Comments</a:t>
            </a:r>
            <a:endParaRPr lang="en-US" sz="8000" dirty="0">
              <a:solidFill>
                <a:schemeClr val="bg2">
                  <a:lumMod val="2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LCAP March 2018</a:t>
            </a:r>
            <a:endParaRPr lang="en-US"/>
          </a:p>
        </p:txBody>
      </p:sp>
    </p:spTree>
    <p:extLst>
      <p:ext uri="{BB962C8B-B14F-4D97-AF65-F5344CB8AC3E}">
        <p14:creationId xmlns:p14="http://schemas.microsoft.com/office/powerpoint/2010/main" val="3632207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b="1" dirty="0">
                <a:solidFill>
                  <a:schemeClr val="bg2">
                    <a:lumMod val="25000"/>
                  </a:schemeClr>
                </a:solidFill>
                <a:latin typeface="Arial" panose="020B0604020202020204" pitchFamily="34" charset="0"/>
                <a:cs typeface="Arial" panose="020B0604020202020204" pitchFamily="34" charset="0"/>
              </a:rPr>
              <a:t>Agenda</a:t>
            </a:r>
          </a:p>
        </p:txBody>
      </p:sp>
      <p:sp>
        <p:nvSpPr>
          <p:cNvPr id="4" name="Slide Number Placeholder 3"/>
          <p:cNvSpPr>
            <a:spLocks noGrp="1"/>
          </p:cNvSpPr>
          <p:nvPr>
            <p:ph type="sldNum" sz="quarter" idx="12"/>
          </p:nvPr>
        </p:nvSpPr>
        <p:spPr/>
        <p:txBody>
          <a:bodyPr/>
          <a:lstStyle/>
          <a:p>
            <a:fld id="{1E47FE53-EBF0-4DA7-9D9D-CC1C3A20F3CB}" type="slidenum">
              <a:rPr lang="en-US" smtClean="0"/>
              <a:t>2</a:t>
            </a:fld>
            <a:endParaRPr lang="en-US"/>
          </a:p>
        </p:txBody>
      </p:sp>
      <p:sp>
        <p:nvSpPr>
          <p:cNvPr id="5" name="Footer Placeholder 4"/>
          <p:cNvSpPr>
            <a:spLocks noGrp="1"/>
          </p:cNvSpPr>
          <p:nvPr>
            <p:ph type="ftr" sz="quarter" idx="11"/>
          </p:nvPr>
        </p:nvSpPr>
        <p:spPr/>
        <p:txBody>
          <a:bodyPr/>
          <a:lstStyle/>
          <a:p>
            <a:r>
              <a:rPr lang="en-US" smtClean="0"/>
              <a:t>LCAP March 2018</a:t>
            </a:r>
            <a:endParaRPr lang="en-US"/>
          </a:p>
        </p:txBody>
      </p:sp>
      <p:sp>
        <p:nvSpPr>
          <p:cNvPr id="7" name="TextBox 6"/>
          <p:cNvSpPr txBox="1"/>
          <p:nvPr/>
        </p:nvSpPr>
        <p:spPr>
          <a:xfrm>
            <a:off x="974785" y="1802921"/>
            <a:ext cx="9980762" cy="3970318"/>
          </a:xfrm>
          <a:prstGeom prst="rect">
            <a:avLst/>
          </a:prstGeom>
          <a:noFill/>
        </p:spPr>
        <p:txBody>
          <a:bodyPr wrap="square" rtlCol="0">
            <a:spAutoFit/>
          </a:bodyPr>
          <a:lstStyle/>
          <a:p>
            <a:pPr marL="342900" indent="-342900">
              <a:buFont typeface="+mj-lt"/>
              <a:buAutoNum type="arabicPeriod"/>
            </a:pPr>
            <a:r>
              <a:rPr lang="en-US" sz="2800" dirty="0"/>
              <a:t>Welcome and Introductions</a:t>
            </a:r>
          </a:p>
          <a:p>
            <a:pPr marL="342900" indent="-342900">
              <a:buFont typeface="+mj-lt"/>
              <a:buAutoNum type="arabicPeriod"/>
            </a:pPr>
            <a:r>
              <a:rPr lang="en-US" sz="2800" dirty="0" smtClean="0"/>
              <a:t>Past business:  Parent Workshops – </a:t>
            </a:r>
            <a:r>
              <a:rPr lang="en-US" sz="2800" i="1" dirty="0" smtClean="0"/>
              <a:t>How is the district supporting parents?</a:t>
            </a:r>
            <a:endParaRPr lang="en-US" sz="2800" i="1" dirty="0"/>
          </a:p>
          <a:p>
            <a:pPr marL="342900" indent="-342900">
              <a:buFont typeface="+mj-lt"/>
              <a:buAutoNum type="arabicPeriod"/>
            </a:pPr>
            <a:r>
              <a:rPr lang="en-US" sz="2800" dirty="0" smtClean="0"/>
              <a:t>Update on progress: District LCAP metrics</a:t>
            </a:r>
          </a:p>
          <a:p>
            <a:pPr marL="342900" indent="-342900">
              <a:buFont typeface="+mj-lt"/>
              <a:buAutoNum type="arabicPeriod"/>
            </a:pPr>
            <a:r>
              <a:rPr lang="en-US" sz="2800" dirty="0" smtClean="0"/>
              <a:t>Data analysis – </a:t>
            </a:r>
            <a:r>
              <a:rPr lang="en-US" sz="2800" i="1" dirty="0"/>
              <a:t>How </a:t>
            </a:r>
            <a:r>
              <a:rPr lang="en-US" sz="2800" i="1" dirty="0" smtClean="0"/>
              <a:t>is the district serving its English learner, Low Income, and Foster Youth?</a:t>
            </a:r>
            <a:endParaRPr lang="en-US" sz="2800" dirty="0"/>
          </a:p>
          <a:p>
            <a:pPr marL="342900" indent="-342900">
              <a:buFont typeface="+mj-lt"/>
              <a:buAutoNum type="arabicPeriod"/>
            </a:pPr>
            <a:r>
              <a:rPr lang="en-US" sz="2800" dirty="0" smtClean="0"/>
              <a:t>Update on Stakeholder Feedback and Outreach – </a:t>
            </a:r>
            <a:r>
              <a:rPr lang="en-US" sz="2800" i="1" dirty="0" smtClean="0"/>
              <a:t>How is the district promoting the LCAP and collecting feedback from parents, staff, and students?</a:t>
            </a:r>
            <a:endParaRPr lang="en-US" sz="2800" dirty="0"/>
          </a:p>
        </p:txBody>
      </p:sp>
    </p:spTree>
    <p:extLst>
      <p:ext uri="{BB962C8B-B14F-4D97-AF65-F5344CB8AC3E}">
        <p14:creationId xmlns:p14="http://schemas.microsoft.com/office/powerpoint/2010/main" val="2123809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LCAP March 2018</a:t>
            </a:r>
            <a:endParaRPr lang="en-US"/>
          </a:p>
        </p:txBody>
      </p:sp>
      <p:sp>
        <p:nvSpPr>
          <p:cNvPr id="5" name="Slide Number Placeholder 4"/>
          <p:cNvSpPr>
            <a:spLocks noGrp="1"/>
          </p:cNvSpPr>
          <p:nvPr>
            <p:ph type="sldNum" sz="quarter" idx="12"/>
          </p:nvPr>
        </p:nvSpPr>
        <p:spPr/>
        <p:txBody>
          <a:bodyPr/>
          <a:lstStyle/>
          <a:p>
            <a:fld id="{BD891B35-56C2-4B2B-AB03-49730AE1ADBC}" type="slidenum">
              <a:rPr lang="en-US" smtClean="0"/>
              <a:t>3</a:t>
            </a:fld>
            <a:endParaRPr lang="en-US"/>
          </a:p>
        </p:txBody>
      </p:sp>
      <p:pic>
        <p:nvPicPr>
          <p:cNvPr id="7" name="Picture 6"/>
          <p:cNvPicPr>
            <a:picLocks noChangeAspect="1"/>
          </p:cNvPicPr>
          <p:nvPr/>
        </p:nvPicPr>
        <p:blipFill>
          <a:blip r:embed="rId2"/>
          <a:stretch>
            <a:fillRect/>
          </a:stretch>
        </p:blipFill>
        <p:spPr>
          <a:xfrm>
            <a:off x="1280160" y="668017"/>
            <a:ext cx="9567603" cy="5272812"/>
          </a:xfrm>
          <a:prstGeom prst="rect">
            <a:avLst/>
          </a:prstGeom>
        </p:spPr>
      </p:pic>
    </p:spTree>
    <p:extLst>
      <p:ext uri="{BB962C8B-B14F-4D97-AF65-F5344CB8AC3E}">
        <p14:creationId xmlns:p14="http://schemas.microsoft.com/office/powerpoint/2010/main" val="2712492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29" y="1393372"/>
            <a:ext cx="4506685" cy="3519488"/>
          </a:xfrm>
          <a:solidFill>
            <a:schemeClr val="accent3">
              <a:lumMod val="40000"/>
              <a:lumOff val="60000"/>
            </a:schemeClr>
          </a:solidFill>
        </p:spPr>
        <p:txBody>
          <a:bodyPr/>
          <a:lstStyle/>
          <a:p>
            <a:r>
              <a:rPr lang="en-US" dirty="0" smtClean="0"/>
              <a:t>Parent Workshops</a:t>
            </a:r>
            <a:endParaRPr lang="en-US" dirty="0"/>
          </a:p>
        </p:txBody>
      </p:sp>
      <p:sp>
        <p:nvSpPr>
          <p:cNvPr id="4" name="Footer Placeholder 3"/>
          <p:cNvSpPr>
            <a:spLocks noGrp="1"/>
          </p:cNvSpPr>
          <p:nvPr>
            <p:ph type="ftr" sz="quarter" idx="11"/>
          </p:nvPr>
        </p:nvSpPr>
        <p:spPr/>
        <p:txBody>
          <a:bodyPr/>
          <a:lstStyle/>
          <a:p>
            <a:r>
              <a:rPr lang="en-US" smtClean="0"/>
              <a:t>LCAP March 2018</a:t>
            </a:r>
            <a:endParaRPr lang="en-US"/>
          </a:p>
        </p:txBody>
      </p:sp>
      <p:sp>
        <p:nvSpPr>
          <p:cNvPr id="5" name="Slide Number Placeholder 4"/>
          <p:cNvSpPr>
            <a:spLocks noGrp="1"/>
          </p:cNvSpPr>
          <p:nvPr>
            <p:ph type="sldNum" sz="quarter" idx="12"/>
          </p:nvPr>
        </p:nvSpPr>
        <p:spPr/>
        <p:txBody>
          <a:bodyPr/>
          <a:lstStyle/>
          <a:p>
            <a:fld id="{BD891B35-56C2-4B2B-AB03-49730AE1ADBC}" type="slidenum">
              <a:rPr lang="en-US" smtClean="0"/>
              <a:t>4</a:t>
            </a:fld>
            <a:endParaRPr lang="en-US"/>
          </a:p>
        </p:txBody>
      </p:sp>
    </p:spTree>
    <p:extLst>
      <p:ext uri="{BB962C8B-B14F-4D97-AF65-F5344CB8AC3E}">
        <p14:creationId xmlns:p14="http://schemas.microsoft.com/office/powerpoint/2010/main" val="694710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249"/>
            <a:ext cx="10515600" cy="1325563"/>
          </a:xfrm>
          <a:solidFill>
            <a:schemeClr val="bg1">
              <a:lumMod val="85000"/>
            </a:schemeClr>
          </a:solidFill>
        </p:spPr>
        <p:txBody>
          <a:bodyPr/>
          <a:lstStyle/>
          <a:p>
            <a:r>
              <a:rPr lang="en-US" dirty="0" smtClean="0"/>
              <a:t>Update on Progress:  District LCAP </a:t>
            </a:r>
            <a:r>
              <a:rPr lang="en-US" dirty="0"/>
              <a:t>Metrics</a:t>
            </a:r>
          </a:p>
        </p:txBody>
      </p:sp>
      <p:sp>
        <p:nvSpPr>
          <p:cNvPr id="5" name="Slide Number Placeholder 4"/>
          <p:cNvSpPr>
            <a:spLocks noGrp="1"/>
          </p:cNvSpPr>
          <p:nvPr>
            <p:ph type="sldNum" sz="quarter" idx="12"/>
          </p:nvPr>
        </p:nvSpPr>
        <p:spPr/>
        <p:txBody>
          <a:bodyPr/>
          <a:lstStyle/>
          <a:p>
            <a:fld id="{BD891B35-56C2-4B2B-AB03-49730AE1ADBC}" type="slidenum">
              <a:rPr lang="en-US" smtClean="0"/>
              <a:t>5</a:t>
            </a:fld>
            <a:endParaRPr lang="en-US"/>
          </a:p>
        </p:txBody>
      </p:sp>
      <p:sp>
        <p:nvSpPr>
          <p:cNvPr id="6" name="Content Placeholder 5"/>
          <p:cNvSpPr>
            <a:spLocks noGrp="1"/>
          </p:cNvSpPr>
          <p:nvPr>
            <p:ph idx="1"/>
          </p:nvPr>
        </p:nvSpPr>
        <p:spPr>
          <a:xfrm>
            <a:off x="838200" y="1922340"/>
            <a:ext cx="10515600" cy="4152481"/>
          </a:xfrm>
        </p:spPr>
        <p:txBody>
          <a:bodyPr>
            <a:noAutofit/>
          </a:bodyPr>
          <a:lstStyle/>
          <a:p>
            <a:pPr marL="0" indent="0" algn="ctr">
              <a:buNone/>
            </a:pPr>
            <a:r>
              <a:rPr lang="en-US" sz="6000" i="1" dirty="0" smtClean="0"/>
              <a:t>Review the District LCAP metrics spreadsheet</a:t>
            </a:r>
            <a:endParaRPr lang="en-US" sz="4000" i="1" dirty="0"/>
          </a:p>
          <a:p>
            <a:pPr marL="0" indent="0">
              <a:buNone/>
            </a:pPr>
            <a:endParaRPr lang="en-US" sz="1800" dirty="0" smtClean="0"/>
          </a:p>
          <a:p>
            <a:pPr marL="0" indent="0">
              <a:buNone/>
            </a:pPr>
            <a:endParaRPr lang="en-US" sz="1800" dirty="0"/>
          </a:p>
          <a:p>
            <a:pPr marL="742950" indent="-742950">
              <a:buAutoNum type="arabicPeriod"/>
            </a:pPr>
            <a:r>
              <a:rPr lang="en-US" sz="3200" dirty="0" smtClean="0"/>
              <a:t>Where has the district made progress?</a:t>
            </a:r>
          </a:p>
          <a:p>
            <a:pPr marL="742950" indent="-742950">
              <a:buAutoNum type="arabicPeriod"/>
            </a:pPr>
            <a:r>
              <a:rPr lang="en-US" sz="3200" dirty="0" smtClean="0"/>
              <a:t>Which metrics are still “under construction”?</a:t>
            </a:r>
          </a:p>
          <a:p>
            <a:pPr marL="742950" indent="-742950">
              <a:buAutoNum type="arabicPeriod"/>
            </a:pPr>
            <a:endParaRPr lang="en-US" dirty="0"/>
          </a:p>
          <a:p>
            <a:pPr marL="0" indent="0">
              <a:buNone/>
            </a:pPr>
            <a:endParaRPr lang="en-US" dirty="0"/>
          </a:p>
          <a:p>
            <a:pPr marL="0" indent="0">
              <a:buNone/>
            </a:pPr>
            <a:endParaRPr lang="en-US" dirty="0"/>
          </a:p>
          <a:p>
            <a:pPr marL="0" indent="0">
              <a:buNone/>
            </a:pPr>
            <a:endParaRPr lang="en-US" sz="1800" dirty="0"/>
          </a:p>
        </p:txBody>
      </p:sp>
      <p:sp>
        <p:nvSpPr>
          <p:cNvPr id="3" name="Footer Placeholder 2"/>
          <p:cNvSpPr>
            <a:spLocks noGrp="1"/>
          </p:cNvSpPr>
          <p:nvPr>
            <p:ph type="ftr" sz="quarter" idx="11"/>
          </p:nvPr>
        </p:nvSpPr>
        <p:spPr/>
        <p:txBody>
          <a:bodyPr/>
          <a:lstStyle/>
          <a:p>
            <a:r>
              <a:rPr lang="en-US" smtClean="0"/>
              <a:t>LCAP March 2018</a:t>
            </a:r>
            <a:endParaRPr lang="en-US"/>
          </a:p>
        </p:txBody>
      </p:sp>
      <p:pic>
        <p:nvPicPr>
          <p:cNvPr id="7" name="Picture 6">
            <a:extLst>
              <a:ext uri="{FF2B5EF4-FFF2-40B4-BE49-F238E27FC236}">
                <a16:creationId xmlns:a16="http://schemas.microsoft.com/office/drawing/2014/main" id="{54E8C38C-9838-4B19-A166-AFA2E984EC4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469606" y="3998580"/>
            <a:ext cx="1573433" cy="1490008"/>
          </a:xfrm>
          <a:prstGeom prst="rect">
            <a:avLst/>
          </a:prstGeom>
        </p:spPr>
      </p:pic>
    </p:spTree>
    <p:extLst>
      <p:ext uri="{BB962C8B-B14F-4D97-AF65-F5344CB8AC3E}">
        <p14:creationId xmlns:p14="http://schemas.microsoft.com/office/powerpoint/2010/main" val="421874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smtClean="0"/>
              <a:t>Data analysis</a:t>
            </a:r>
            <a:endParaRPr lang="en-US" dirty="0"/>
          </a:p>
        </p:txBody>
      </p:sp>
      <p:sp>
        <p:nvSpPr>
          <p:cNvPr id="3" name="Content Placeholder 2"/>
          <p:cNvSpPr>
            <a:spLocks noGrp="1"/>
          </p:cNvSpPr>
          <p:nvPr>
            <p:ph idx="1"/>
          </p:nvPr>
        </p:nvSpPr>
        <p:spPr>
          <a:xfrm>
            <a:off x="838200" y="1825625"/>
            <a:ext cx="10515600" cy="1063048"/>
          </a:xfrm>
        </p:spPr>
        <p:txBody>
          <a:bodyPr>
            <a:normAutofit lnSpcReduction="10000"/>
          </a:bodyPr>
          <a:lstStyle/>
          <a:p>
            <a:pPr marL="0" indent="0">
              <a:buNone/>
            </a:pPr>
            <a:r>
              <a:rPr lang="en-US" sz="3600" i="1" dirty="0"/>
              <a:t>How is the </a:t>
            </a:r>
            <a:r>
              <a:rPr lang="en-US" sz="3600" i="1" dirty="0" smtClean="0"/>
              <a:t>district serving its English Learner, Low Income, and Foster Youth?</a:t>
            </a:r>
            <a:endParaRPr lang="en-US" sz="3600" i="1" dirty="0"/>
          </a:p>
        </p:txBody>
      </p:sp>
      <p:sp>
        <p:nvSpPr>
          <p:cNvPr id="4" name="Footer Placeholder 3"/>
          <p:cNvSpPr>
            <a:spLocks noGrp="1"/>
          </p:cNvSpPr>
          <p:nvPr>
            <p:ph type="ftr" sz="quarter" idx="11"/>
          </p:nvPr>
        </p:nvSpPr>
        <p:spPr/>
        <p:txBody>
          <a:bodyPr/>
          <a:lstStyle/>
          <a:p>
            <a:r>
              <a:rPr lang="en-US" smtClean="0"/>
              <a:t>LCAP March 2018</a:t>
            </a:r>
            <a:endParaRPr lang="en-US" dirty="0"/>
          </a:p>
        </p:txBody>
      </p:sp>
      <p:sp>
        <p:nvSpPr>
          <p:cNvPr id="5" name="Slide Number Placeholder 4"/>
          <p:cNvSpPr>
            <a:spLocks noGrp="1"/>
          </p:cNvSpPr>
          <p:nvPr>
            <p:ph type="sldNum" sz="quarter" idx="12"/>
          </p:nvPr>
        </p:nvSpPr>
        <p:spPr/>
        <p:txBody>
          <a:bodyPr/>
          <a:lstStyle/>
          <a:p>
            <a:fld id="{BD891B35-56C2-4B2B-AB03-49730AE1ADBC}" type="slidenum">
              <a:rPr lang="en-US" smtClean="0"/>
              <a:t>6</a:t>
            </a:fld>
            <a:endParaRPr lang="en-US"/>
          </a:p>
        </p:txBody>
      </p:sp>
      <p:sp>
        <p:nvSpPr>
          <p:cNvPr id="8" name="TextBox 7">
            <a:extLst>
              <a:ext uri="{FF2B5EF4-FFF2-40B4-BE49-F238E27FC236}">
                <a16:creationId xmlns:a16="http://schemas.microsoft.com/office/drawing/2014/main" id="{817D62C4-D160-4ED6-8C82-EF6D386BB489}"/>
              </a:ext>
            </a:extLst>
          </p:cNvPr>
          <p:cNvSpPr txBox="1"/>
          <p:nvPr/>
        </p:nvSpPr>
        <p:spPr>
          <a:xfrm>
            <a:off x="838200" y="3228397"/>
            <a:ext cx="10293927" cy="1569660"/>
          </a:xfrm>
          <a:prstGeom prst="rect">
            <a:avLst/>
          </a:prstGeom>
          <a:noFill/>
        </p:spPr>
        <p:txBody>
          <a:bodyPr wrap="square" rtlCol="0">
            <a:spAutoFit/>
          </a:bodyPr>
          <a:lstStyle/>
          <a:p>
            <a:pPr marL="342900" indent="-342900">
              <a:buFont typeface="+mj-lt"/>
              <a:buAutoNum type="arabicPeriod"/>
            </a:pPr>
            <a:r>
              <a:rPr lang="en-US" sz="2400" dirty="0" smtClean="0"/>
              <a:t>There is a significant achievement gap between all students and English Learners.</a:t>
            </a:r>
          </a:p>
          <a:p>
            <a:pPr marL="342900" indent="-342900">
              <a:buFont typeface="+mj-lt"/>
              <a:buAutoNum type="arabicPeriod"/>
            </a:pPr>
            <a:r>
              <a:rPr lang="en-US" sz="2400" dirty="0" smtClean="0"/>
              <a:t>All groups are underperforming.</a:t>
            </a:r>
          </a:p>
          <a:p>
            <a:pPr marL="342900" indent="-342900">
              <a:buFont typeface="+mj-lt"/>
              <a:buAutoNum type="arabicPeriod"/>
            </a:pPr>
            <a:endParaRPr lang="en-US" sz="2400" dirty="0"/>
          </a:p>
        </p:txBody>
      </p:sp>
    </p:spTree>
    <p:extLst>
      <p:ext uri="{BB962C8B-B14F-4D97-AF65-F5344CB8AC3E}">
        <p14:creationId xmlns:p14="http://schemas.microsoft.com/office/powerpoint/2010/main" val="102140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Unduplicated Students = English Learners, Low Income, and Foster Youth</a:t>
            </a:r>
            <a:endParaRPr lang="en-US" dirty="0"/>
          </a:p>
        </p:txBody>
      </p:sp>
      <p:sp>
        <p:nvSpPr>
          <p:cNvPr id="4" name="Footer Placeholder 3"/>
          <p:cNvSpPr>
            <a:spLocks noGrp="1"/>
          </p:cNvSpPr>
          <p:nvPr>
            <p:ph type="ftr" sz="quarter" idx="11"/>
          </p:nvPr>
        </p:nvSpPr>
        <p:spPr/>
        <p:txBody>
          <a:bodyPr/>
          <a:lstStyle/>
          <a:p>
            <a:r>
              <a:rPr lang="en-US" smtClean="0"/>
              <a:t>LCAP March 2018</a:t>
            </a:r>
            <a:endParaRPr lang="en-US"/>
          </a:p>
        </p:txBody>
      </p:sp>
      <p:sp>
        <p:nvSpPr>
          <p:cNvPr id="5" name="Slide Number Placeholder 4"/>
          <p:cNvSpPr>
            <a:spLocks noGrp="1"/>
          </p:cNvSpPr>
          <p:nvPr>
            <p:ph type="sldNum" sz="quarter" idx="12"/>
          </p:nvPr>
        </p:nvSpPr>
        <p:spPr/>
        <p:txBody>
          <a:bodyPr/>
          <a:lstStyle/>
          <a:p>
            <a:fld id="{BD891B35-56C2-4B2B-AB03-49730AE1ADBC}" type="slidenum">
              <a:rPr lang="en-US" smtClean="0"/>
              <a:t>7</a:t>
            </a:fld>
            <a:endParaRPr lang="en-US"/>
          </a:p>
        </p:txBody>
      </p:sp>
      <p:pic>
        <p:nvPicPr>
          <p:cNvPr id="6" name="Content Placeholder 5"/>
          <p:cNvPicPr>
            <a:picLocks noGrp="1" noChangeAspect="1"/>
          </p:cNvPicPr>
          <p:nvPr>
            <p:ph idx="1"/>
          </p:nvPr>
        </p:nvPicPr>
        <p:blipFill>
          <a:blip r:embed="rId2"/>
          <a:stretch>
            <a:fillRect/>
          </a:stretch>
        </p:blipFill>
        <p:spPr>
          <a:xfrm>
            <a:off x="2368081" y="1825625"/>
            <a:ext cx="7455838" cy="4351338"/>
          </a:xfrm>
          <a:prstGeom prst="rect">
            <a:avLst/>
          </a:prstGeom>
        </p:spPr>
      </p:pic>
    </p:spTree>
    <p:extLst>
      <p:ext uri="{BB962C8B-B14F-4D97-AF65-F5344CB8AC3E}">
        <p14:creationId xmlns:p14="http://schemas.microsoft.com/office/powerpoint/2010/main" val="341880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LCAP March 2018</a:t>
            </a:r>
            <a:endParaRPr lang="en-US"/>
          </a:p>
        </p:txBody>
      </p:sp>
      <p:sp>
        <p:nvSpPr>
          <p:cNvPr id="5" name="Slide Number Placeholder 4"/>
          <p:cNvSpPr>
            <a:spLocks noGrp="1"/>
          </p:cNvSpPr>
          <p:nvPr>
            <p:ph type="sldNum" sz="quarter" idx="12"/>
          </p:nvPr>
        </p:nvSpPr>
        <p:spPr/>
        <p:txBody>
          <a:bodyPr/>
          <a:lstStyle/>
          <a:p>
            <a:fld id="{BD891B35-56C2-4B2B-AB03-49730AE1ADBC}" type="slidenum">
              <a:rPr lang="en-US" smtClean="0"/>
              <a:t>8</a:t>
            </a:fld>
            <a:endParaRPr lang="en-US"/>
          </a:p>
        </p:txBody>
      </p:sp>
      <p:pic>
        <p:nvPicPr>
          <p:cNvPr id="6" name="Content Placeholder 7"/>
          <p:cNvPicPr>
            <a:picLocks noGrp="1" noChangeAspect="1"/>
          </p:cNvPicPr>
          <p:nvPr>
            <p:ph idx="1"/>
          </p:nvPr>
        </p:nvPicPr>
        <p:blipFill>
          <a:blip r:embed="rId2"/>
          <a:stretch>
            <a:fillRect/>
          </a:stretch>
        </p:blipFill>
        <p:spPr>
          <a:xfrm>
            <a:off x="2242458" y="648120"/>
            <a:ext cx="7554331" cy="5354672"/>
          </a:xfrm>
          <a:prstGeom prst="rect">
            <a:avLst/>
          </a:prstGeom>
        </p:spPr>
      </p:pic>
    </p:spTree>
    <p:extLst>
      <p:ext uri="{BB962C8B-B14F-4D97-AF65-F5344CB8AC3E}">
        <p14:creationId xmlns:p14="http://schemas.microsoft.com/office/powerpoint/2010/main" val="276845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Programs and Services to Support English Learners, Low Income, and Foster Youth</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600" u="sng" dirty="0" smtClean="0"/>
              <a:t>Identified in LCAP 2017-20</a:t>
            </a:r>
          </a:p>
          <a:p>
            <a:r>
              <a:rPr lang="en-US" sz="3600" dirty="0" smtClean="0"/>
              <a:t>English Learner Specialists and Coordinators</a:t>
            </a:r>
          </a:p>
          <a:p>
            <a:r>
              <a:rPr lang="en-US" sz="3600" dirty="0" smtClean="0"/>
              <a:t>Program Manager and Services for Homeless and Foster Youth</a:t>
            </a:r>
          </a:p>
          <a:p>
            <a:r>
              <a:rPr lang="en-US" sz="3600" dirty="0" smtClean="0"/>
              <a:t>PUENTE (curriculum and counseling support)</a:t>
            </a:r>
          </a:p>
          <a:p>
            <a:r>
              <a:rPr lang="en-US" sz="3600" dirty="0" smtClean="0"/>
              <a:t>AVID (curriculum)</a:t>
            </a:r>
          </a:p>
          <a:p>
            <a:r>
              <a:rPr lang="en-US" sz="3600" dirty="0" smtClean="0"/>
              <a:t>Parent Empowerment</a:t>
            </a:r>
          </a:p>
          <a:p>
            <a:r>
              <a:rPr lang="en-US" sz="3600" dirty="0" smtClean="0"/>
              <a:t>Site funds for Interventions</a:t>
            </a:r>
            <a:endParaRPr lang="en-US" sz="3600" dirty="0"/>
          </a:p>
        </p:txBody>
      </p:sp>
      <p:sp>
        <p:nvSpPr>
          <p:cNvPr id="4" name="Footer Placeholder 3"/>
          <p:cNvSpPr>
            <a:spLocks noGrp="1"/>
          </p:cNvSpPr>
          <p:nvPr>
            <p:ph type="ftr" sz="quarter" idx="11"/>
          </p:nvPr>
        </p:nvSpPr>
        <p:spPr/>
        <p:txBody>
          <a:bodyPr/>
          <a:lstStyle/>
          <a:p>
            <a:r>
              <a:rPr lang="en-US" smtClean="0"/>
              <a:t>LCAP March 2018</a:t>
            </a:r>
            <a:endParaRPr lang="en-US"/>
          </a:p>
        </p:txBody>
      </p:sp>
      <p:sp>
        <p:nvSpPr>
          <p:cNvPr id="5" name="Slide Number Placeholder 4"/>
          <p:cNvSpPr>
            <a:spLocks noGrp="1"/>
          </p:cNvSpPr>
          <p:nvPr>
            <p:ph type="sldNum" sz="quarter" idx="12"/>
          </p:nvPr>
        </p:nvSpPr>
        <p:spPr/>
        <p:txBody>
          <a:bodyPr/>
          <a:lstStyle/>
          <a:p>
            <a:fld id="{BD891B35-56C2-4B2B-AB03-49730AE1ADBC}" type="slidenum">
              <a:rPr lang="en-US" smtClean="0"/>
              <a:t>9</a:t>
            </a:fld>
            <a:endParaRPr lang="en-US"/>
          </a:p>
        </p:txBody>
      </p:sp>
    </p:spTree>
    <p:extLst>
      <p:ext uri="{BB962C8B-B14F-4D97-AF65-F5344CB8AC3E}">
        <p14:creationId xmlns:p14="http://schemas.microsoft.com/office/powerpoint/2010/main" val="147006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1994</TotalTime>
  <Words>411</Words>
  <Application>Microsoft Office PowerPoint</Application>
  <PresentationFormat>Widescreen</PresentationFormat>
  <Paragraphs>74</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Agenda</vt:lpstr>
      <vt:lpstr>PowerPoint Presentation</vt:lpstr>
      <vt:lpstr>Parent Workshops</vt:lpstr>
      <vt:lpstr>Update on Progress:  District LCAP Metrics</vt:lpstr>
      <vt:lpstr>Data analysis</vt:lpstr>
      <vt:lpstr>Unduplicated Students = English Learners, Low Income, and Foster Youth</vt:lpstr>
      <vt:lpstr>PowerPoint Presentation</vt:lpstr>
      <vt:lpstr>Programs and Services to Support English Learners, Low Income, and Foster Youth</vt:lpstr>
      <vt:lpstr>LCAP Guidelines </vt:lpstr>
      <vt:lpstr>Update on Stakeholder Feedback and Outreach</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California’s Local, State, and Federal Accountability and Continuous Improvement System</dc:title>
  <dc:creator>Rachel Perry</dc:creator>
  <cp:lastModifiedBy>Christina Lambie</cp:lastModifiedBy>
  <cp:revision>93</cp:revision>
  <dcterms:created xsi:type="dcterms:W3CDTF">2016-09-16T17:13:39Z</dcterms:created>
  <dcterms:modified xsi:type="dcterms:W3CDTF">2018-03-13T00:43:31Z</dcterms:modified>
</cp:coreProperties>
</file>